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64" r:id="rId5"/>
    <p:sldId id="262" r:id="rId6"/>
    <p:sldId id="266" r:id="rId7"/>
    <p:sldId id="267" r:id="rId8"/>
    <p:sldId id="273" r:id="rId9"/>
    <p:sldId id="274" r:id="rId10"/>
    <p:sldId id="268" r:id="rId11"/>
    <p:sldId id="269" r:id="rId12"/>
    <p:sldId id="275" r:id="rId13"/>
    <p:sldId id="270" r:id="rId14"/>
    <p:sldId id="271" r:id="rId15"/>
    <p:sldId id="276" r:id="rId16"/>
  </p:sldIdLst>
  <p:sldSz cx="12192000" cy="6858000"/>
  <p:notesSz cx="6735763" cy="9869488"/>
  <p:embeddedFontLst>
    <p:embeddedFont>
      <p:font typeface="PT Sans" panose="020B0604020202020204" charset="-52"/>
      <p:regular r:id="rId19"/>
      <p:bold r:id="rId20"/>
      <p:italic r:id="rId21"/>
      <p:boldItalic r:id="rId22"/>
    </p:embeddedFont>
    <p:embeddedFont>
      <p:font typeface="PT Sans Bold" panose="020B0604020202020204" charset="-5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nGeorgy" initials="L" lastIdx="2" clrIdx="0">
    <p:extLst>
      <p:ext uri="{19B8F6BF-5375-455C-9EA6-DF929625EA0E}">
        <p15:presenceInfo xmlns:p15="http://schemas.microsoft.com/office/powerpoint/2012/main" userId="LanGeorg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6F4A"/>
    <a:srgbClr val="4E2B10"/>
    <a:srgbClr val="E9C799"/>
    <a:srgbClr val="EAEFF7"/>
    <a:srgbClr val="D2DEEF"/>
    <a:srgbClr val="05336E"/>
    <a:srgbClr val="9966FF"/>
    <a:srgbClr val="9933FF"/>
    <a:srgbClr val="66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4" autoAdjust="0"/>
    <p:restoredTop sz="96433" autoAdjust="0"/>
  </p:normalViewPr>
  <p:slideViewPr>
    <p:cSldViewPr>
      <p:cViewPr varScale="1">
        <p:scale>
          <a:sx n="116" d="100"/>
          <a:sy n="116" d="100"/>
        </p:scale>
        <p:origin x="276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275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5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6D814F-6E0E-46CE-8517-BB35E06AFC5C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374301"/>
            <a:ext cx="2918831" cy="495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15373" y="9374301"/>
            <a:ext cx="2918831" cy="495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695C4D-9335-43FB-99C5-B9AB722AE70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2216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0E5748-41B3-46DE-9190-8AE1BB3070CB}" type="datetimeFigureOut">
              <a:rPr lang="ru-RU" smtClean="0"/>
              <a:pPr/>
              <a:t>15.06.2023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1233488"/>
            <a:ext cx="5919787" cy="3330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3100" y="4749800"/>
            <a:ext cx="5389563" cy="38862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374188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14763" y="9374188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C3B380-8B1A-487C-8AD4-7F43E0656F2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5599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839788" y="4120532"/>
            <a:ext cx="10514011" cy="903855"/>
          </a:xfrm>
        </p:spPr>
        <p:txBody>
          <a:bodyPr anchor="ctr">
            <a:normAutofit/>
          </a:bodyPr>
          <a:lstStyle>
            <a:lvl1pPr algn="l">
              <a:defRPr sz="4800"/>
            </a:lvl1pPr>
          </a:lstStyle>
          <a:p>
            <a:r>
              <a:rPr lang="ru-RU" dirty="0"/>
              <a:t>Название курса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2" hasCustomPrompt="1"/>
          </p:nvPr>
        </p:nvSpPr>
        <p:spPr>
          <a:xfrm>
            <a:off x="839788" y="5141912"/>
            <a:ext cx="10514012" cy="987117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ru-RU" dirty="0"/>
              <a:t>Модуль 1. Название модуля                                                               Блок 1. Название блока</a:t>
            </a:r>
          </a:p>
        </p:txBody>
      </p:sp>
      <p:sp>
        <p:nvSpPr>
          <p:cNvPr id="16" name="Текст 14"/>
          <p:cNvSpPr>
            <a:spLocks noGrp="1"/>
          </p:cNvSpPr>
          <p:nvPr>
            <p:ph type="body" sz="quarter" idx="13" hasCustomPrompt="1"/>
          </p:nvPr>
        </p:nvSpPr>
        <p:spPr>
          <a:xfrm>
            <a:off x="839788" y="3537012"/>
            <a:ext cx="10514012" cy="465994"/>
          </a:xfrm>
        </p:spPr>
        <p:txBody>
          <a:bodyPr anchor="b"/>
          <a:lstStyle>
            <a:lvl1pPr marL="0" indent="0">
              <a:buNone/>
              <a:defRPr baseline="0"/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</p:spTree>
    <p:extLst>
      <p:ext uri="{BB962C8B-B14F-4D97-AF65-F5344CB8AC3E}">
        <p14:creationId xmlns:p14="http://schemas.microsoft.com/office/powerpoint/2010/main" val="292337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7375" y="1448978"/>
            <a:ext cx="11017250" cy="468005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3998774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554705"/>
            <a:ext cx="8023225" cy="72005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87374" y="1448978"/>
            <a:ext cx="5364609" cy="468005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40016" y="1448978"/>
            <a:ext cx="5356142" cy="468005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2734006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заголовка 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4" y="548968"/>
            <a:ext cx="8023225" cy="72005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75341" y="1496342"/>
            <a:ext cx="5364609" cy="9007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7374" y="2405958"/>
            <a:ext cx="5364610" cy="37230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240016" y="1505202"/>
            <a:ext cx="5347675" cy="9007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40016" y="2405958"/>
            <a:ext cx="5347676" cy="37230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3015726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7430" y="545939"/>
            <a:ext cx="8013170" cy="725347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59896" y="1448979"/>
            <a:ext cx="6444729" cy="46800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97430" y="1448978"/>
            <a:ext cx="4274434" cy="468005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3769671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идео + заголовок и объект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75982" y="548968"/>
            <a:ext cx="5220058" cy="990011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475981" y="1718982"/>
            <a:ext cx="7290081" cy="441004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335936" y="2798993"/>
            <a:ext cx="33300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</a:rPr>
              <a:t>НЕ ИСПОЛЬЗОВАТЬ</a:t>
            </a:r>
          </a:p>
        </p:txBody>
      </p:sp>
      <p:sp>
        <p:nvSpPr>
          <p:cNvPr id="6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1316058" y="6356350"/>
            <a:ext cx="450004" cy="365125"/>
          </a:xfrm>
        </p:spPr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4475982" y="6356350"/>
            <a:ext cx="6750076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335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557954"/>
            <a:ext cx="8023225" cy="72005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59896" y="1448978"/>
            <a:ext cx="6444729" cy="46800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87375" y="1448977"/>
            <a:ext cx="4284489" cy="468005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6356350"/>
            <a:ext cx="7908925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4198234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536574"/>
            <a:ext cx="7908925" cy="7321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7375" y="1448978"/>
            <a:ext cx="11017250" cy="46800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CF352-453F-4415-BDE1-2AB62F12501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1964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72" r:id="rId6"/>
    <p:sldLayoutId id="2147483664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normalizeH="0" baseline="0">
          <a:solidFill>
            <a:srgbClr val="05336E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57">
          <p15:clr>
            <a:srgbClr val="F26B43"/>
          </p15:clr>
        </p15:guide>
        <p15:guide id="2" pos="52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9788" y="3916122"/>
            <a:ext cx="10514011" cy="903855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Анализ алгоритмов оптимизации размещения функций для </a:t>
            </a:r>
            <a:r>
              <a:rPr lang="en-US" dirty="0" smtClean="0"/>
              <a:t>LLVM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 sz="600" dirty="0" smtClean="0"/>
          </a:p>
          <a:p>
            <a:r>
              <a:rPr lang="ru-RU" dirty="0" err="1" smtClean="0"/>
              <a:t>Сластихин</a:t>
            </a:r>
            <a:r>
              <a:rPr lang="ru-RU" dirty="0" smtClean="0"/>
              <a:t> Николай, студент группы 9305</a:t>
            </a:r>
          </a:p>
        </p:txBody>
      </p:sp>
    </p:spTree>
    <p:extLst>
      <p:ext uri="{BB962C8B-B14F-4D97-AF65-F5344CB8AC3E}">
        <p14:creationId xmlns:p14="http://schemas.microsoft.com/office/powerpoint/2010/main" val="124764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587375" y="1268760"/>
            <a:ext cx="11017250" cy="4860270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В качестве исследуемой была взята следующая программа</a:t>
            </a:r>
            <a:r>
              <a:rPr lang="en-US" dirty="0" smtClean="0"/>
              <a:t>:</a:t>
            </a:r>
          </a:p>
          <a:p>
            <a:r>
              <a:rPr lang="ru-RU" dirty="0" err="1" smtClean="0"/>
              <a:t>Бенчмарк</a:t>
            </a:r>
            <a:r>
              <a:rPr lang="ru-RU" dirty="0" smtClean="0"/>
              <a:t> </a:t>
            </a:r>
            <a:r>
              <a:rPr lang="en-US" dirty="0" err="1" smtClean="0"/>
              <a:t>mcf</a:t>
            </a:r>
            <a:r>
              <a:rPr lang="ru-RU" dirty="0" smtClean="0"/>
              <a:t>, который моделирует транспортную систему Берлина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Данный </a:t>
            </a:r>
            <a:r>
              <a:rPr lang="ru-RU" dirty="0" err="1" smtClean="0"/>
              <a:t>бенчмарк</a:t>
            </a:r>
            <a:r>
              <a:rPr lang="ru-RU" dirty="0" smtClean="0"/>
              <a:t> имеет 4 вида нагрузки</a:t>
            </a:r>
            <a:r>
              <a:rPr lang="en-US" dirty="0" smtClean="0"/>
              <a:t>:</a:t>
            </a:r>
          </a:p>
          <a:p>
            <a:pPr lvl="0"/>
            <a:r>
              <a:rPr lang="en-US" sz="2400" dirty="0" smtClean="0"/>
              <a:t>test </a:t>
            </a:r>
            <a:r>
              <a:rPr lang="ru-RU" sz="2400" dirty="0"/>
              <a:t>– минимальная нагрузка</a:t>
            </a:r>
            <a:r>
              <a:rPr lang="en-US" sz="2400" dirty="0"/>
              <a:t>;</a:t>
            </a:r>
            <a:endParaRPr lang="ru-RU" sz="2400" dirty="0"/>
          </a:p>
          <a:p>
            <a:pPr lvl="0"/>
            <a:r>
              <a:rPr lang="en-US" sz="2400" dirty="0"/>
              <a:t>train – </a:t>
            </a:r>
            <a:r>
              <a:rPr lang="ru-RU" sz="2400" dirty="0"/>
              <a:t>средняя нагрузка</a:t>
            </a:r>
            <a:r>
              <a:rPr lang="en-US" sz="2400" dirty="0"/>
              <a:t>;</a:t>
            </a:r>
            <a:endParaRPr lang="ru-RU" sz="2400" dirty="0"/>
          </a:p>
          <a:p>
            <a:pPr lvl="0"/>
            <a:r>
              <a:rPr lang="en-US" sz="2400" dirty="0" err="1"/>
              <a:t>refrate</a:t>
            </a:r>
            <a:r>
              <a:rPr lang="en-US" sz="2400" dirty="0"/>
              <a:t> – </a:t>
            </a:r>
            <a:r>
              <a:rPr lang="ru-RU" sz="2400" dirty="0"/>
              <a:t>высокая нагрузка</a:t>
            </a:r>
            <a:r>
              <a:rPr lang="en-US" sz="2400" dirty="0"/>
              <a:t>;</a:t>
            </a:r>
            <a:endParaRPr lang="ru-RU" sz="2400" dirty="0"/>
          </a:p>
          <a:p>
            <a:pPr lvl="0"/>
            <a:r>
              <a:rPr lang="en-US" sz="2400" dirty="0" err="1"/>
              <a:t>refspeed</a:t>
            </a:r>
            <a:r>
              <a:rPr lang="en-US" sz="2400" dirty="0"/>
              <a:t> – </a:t>
            </a:r>
            <a:r>
              <a:rPr lang="ru-RU" sz="2400" dirty="0"/>
              <a:t>очень высокая нагрузка</a:t>
            </a:r>
            <a:r>
              <a:rPr lang="en-US" sz="2400" dirty="0"/>
              <a:t>;</a:t>
            </a:r>
            <a:endParaRPr lang="ru-RU" sz="2400" dirty="0"/>
          </a:p>
          <a:p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ru-RU" smtClean="0"/>
              <a:t>разработка</a:t>
            </a:r>
            <a:r>
              <a:rPr lang="ru-RU" smtClean="0"/>
              <a:t> </a:t>
            </a:r>
            <a:r>
              <a:rPr lang="ru-RU" dirty="0" smtClean="0"/>
              <a:t>тестовых программ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913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587375" y="517564"/>
            <a:ext cx="8172921" cy="93610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dirty="0"/>
              <a:t>Демонстрация результатов </a:t>
            </a:r>
            <a:r>
              <a:rPr lang="ru-RU" dirty="0" smtClean="0"/>
              <a:t>работы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42" y="2204864"/>
            <a:ext cx="7097115" cy="280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7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587375" y="1268760"/>
            <a:ext cx="11017250" cy="486027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Train – </a:t>
            </a:r>
            <a:r>
              <a:rPr lang="ru-RU" dirty="0" smtClean="0"/>
              <a:t>средняя нагрузка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ru-RU" dirty="0"/>
              <a:t>Демонстрация результатов работы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t="2076"/>
          <a:stretch/>
        </p:blipFill>
        <p:spPr>
          <a:xfrm>
            <a:off x="3103645" y="2000946"/>
            <a:ext cx="5525271" cy="339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4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587375" y="1196752"/>
            <a:ext cx="11017250" cy="493227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 smtClean="0"/>
              <a:t>Refrate</a:t>
            </a:r>
            <a:r>
              <a:rPr lang="en-US" dirty="0" smtClean="0"/>
              <a:t> – </a:t>
            </a:r>
            <a:r>
              <a:rPr lang="ru-RU" dirty="0" smtClean="0"/>
              <a:t>высокая нагрузка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ru-RU" dirty="0"/>
              <a:t>Демонстрация результатов работы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1928938"/>
            <a:ext cx="5506218" cy="335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02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err="1" smtClean="0"/>
              <a:t>Refspeed</a:t>
            </a:r>
            <a:r>
              <a:rPr lang="en-US" dirty="0" smtClean="0"/>
              <a:t> – </a:t>
            </a:r>
            <a:r>
              <a:rPr lang="ru-RU" dirty="0" smtClean="0"/>
              <a:t>очень высокая нагрузка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ru-RU" dirty="0"/>
              <a:t>Демонстрация результатов работы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88" y="2112370"/>
            <a:ext cx="5468113" cy="335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5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z="2400" dirty="0" smtClean="0"/>
              <a:t>Был проведёт подробный </a:t>
            </a:r>
            <a:r>
              <a:rPr lang="ru-RU" sz="2400" dirty="0"/>
              <a:t>анализ по применению алгоритмов оптимизации размещения функции в </a:t>
            </a:r>
            <a:r>
              <a:rPr lang="en-US" sz="2400" dirty="0"/>
              <a:t>LLVM</a:t>
            </a:r>
            <a:r>
              <a:rPr lang="ru-RU" sz="2400" dirty="0"/>
              <a:t> к тестовым программам с разной нагрузкой. Для этого были применены инструменты для оптимизации, такие как </a:t>
            </a:r>
            <a:r>
              <a:rPr lang="en-US" sz="2400" dirty="0"/>
              <a:t>LLVM</a:t>
            </a:r>
            <a:r>
              <a:rPr lang="ru-RU" sz="2400" dirty="0"/>
              <a:t>, </a:t>
            </a:r>
            <a:r>
              <a:rPr lang="en-US" sz="2400" dirty="0"/>
              <a:t>BOLT</a:t>
            </a:r>
            <a:r>
              <a:rPr lang="ru-RU" sz="2400" dirty="0"/>
              <a:t> </a:t>
            </a:r>
            <a:r>
              <a:rPr lang="ru-RU" sz="2400" dirty="0" smtClean="0"/>
              <a:t>и опции, которые они используют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r>
              <a:rPr lang="ru-RU" sz="2400" dirty="0" smtClean="0"/>
              <a:t>Выполнено сравнение существующих профилировщиков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r>
              <a:rPr lang="ru-RU" sz="2400" dirty="0" smtClean="0"/>
              <a:t>Была выполнена сборка тестовой программы</a:t>
            </a:r>
            <a:r>
              <a:rPr lang="en-US" sz="2400" dirty="0" smtClean="0"/>
              <a:t> – </a:t>
            </a:r>
            <a:r>
              <a:rPr lang="ru-RU" sz="2400" dirty="0" err="1" smtClean="0"/>
              <a:t>бенчмарк</a:t>
            </a:r>
            <a:r>
              <a:rPr lang="ru-RU" sz="2400" dirty="0" smtClean="0"/>
              <a:t> </a:t>
            </a:r>
            <a:r>
              <a:rPr lang="en-US" sz="2400" dirty="0" err="1" smtClean="0"/>
              <a:t>mcf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r>
              <a:rPr lang="ru-RU" sz="2400" dirty="0" smtClean="0"/>
              <a:t>Выполнены тесты оптимизации на 3 разных нагрузках</a:t>
            </a:r>
            <a:r>
              <a:rPr lang="en-US" sz="2400" dirty="0" smtClean="0"/>
              <a:t>;</a:t>
            </a:r>
          </a:p>
          <a:p>
            <a:r>
              <a:rPr lang="ru-RU" sz="2400" dirty="0" smtClean="0"/>
              <a:t>Был проведён сравнительный анализ результатов оптимизации</a:t>
            </a:r>
            <a:r>
              <a:rPr lang="en-US" sz="2400" dirty="0" smtClean="0"/>
              <a:t>.</a:t>
            </a:r>
            <a:endParaRPr lang="ru-RU" sz="2400" dirty="0" smtClean="0"/>
          </a:p>
          <a:p>
            <a:pPr marL="0" indent="0">
              <a:buNone/>
            </a:pPr>
            <a:r>
              <a:rPr lang="ru-RU" sz="2200" dirty="0" smtClean="0"/>
              <a:t>В дальнейшем данные </a:t>
            </a:r>
            <a:r>
              <a:rPr lang="ru-RU" sz="2200" dirty="0"/>
              <a:t>алгоритмы оптимизации </a:t>
            </a:r>
            <a:r>
              <a:rPr lang="ru-RU" sz="2200" dirty="0" smtClean="0"/>
              <a:t>могут </a:t>
            </a:r>
            <a:r>
              <a:rPr lang="ru-RU" sz="2200" dirty="0"/>
              <a:t>быть использованы любыми </a:t>
            </a:r>
            <a:r>
              <a:rPr lang="en-US" sz="2200" dirty="0"/>
              <a:t>IT </a:t>
            </a:r>
            <a:r>
              <a:rPr lang="ru-RU" sz="2200" dirty="0"/>
              <a:t>– компаниями, занимающимися оптимизацией кода, языками программирования, разработкой компиляторов, виртуальными машинами и интерпретаторами, для достижения наилучшего распределения функций внутри </a:t>
            </a:r>
            <a:r>
              <a:rPr lang="ru-RU" sz="2200" dirty="0" smtClean="0"/>
              <a:t>них. При совместном использовании и на ещё больших по объёму программах данные алгоритмы должны давать ощутимый прирост производительности.</a:t>
            </a:r>
            <a:endParaRPr lang="ru-RU" sz="22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02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Aft>
                <a:spcPts val="4200"/>
              </a:spcAft>
              <a:buNone/>
            </a:pPr>
            <a:r>
              <a:rPr lang="ru-RU" sz="2400" dirty="0"/>
              <a:t>С постоянным ростом объема данных, сложностью задач и ограничениями ресурсов, оптимизация становится ключевым фактором для достижения высокой производительности и эффективности </a:t>
            </a:r>
            <a:r>
              <a:rPr lang="ru-RU" sz="2400" dirty="0" smtClean="0"/>
              <a:t>систем.</a:t>
            </a:r>
            <a:endParaRPr lang="ru-RU" sz="2400" spc="-70" dirty="0"/>
          </a:p>
          <a:p>
            <a:pPr marL="0" indent="0">
              <a:lnSpc>
                <a:spcPct val="100000"/>
              </a:lnSpc>
              <a:spcAft>
                <a:spcPts val="4200"/>
              </a:spcAft>
              <a:buNone/>
            </a:pPr>
            <a:r>
              <a:rPr lang="ru-RU" sz="2400" spc="-70" dirty="0" smtClean="0"/>
              <a:t>Актуальность использования алгоритмов оптимизации размещения функций заключается в том, что они могут значительно увеличить производительность программы.</a:t>
            </a:r>
            <a:endParaRPr lang="ru-RU" sz="2400" spc="-7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Актуальность ТЕМЫ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706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587375" y="1448978"/>
            <a:ext cx="11604625" cy="5409022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Aft>
                <a:spcPts val="3600"/>
              </a:spcAft>
              <a:buNone/>
            </a:pPr>
            <a:r>
              <a:rPr lang="ru-RU" b="1" dirty="0" smtClean="0"/>
              <a:t>Цель </a:t>
            </a:r>
            <a:r>
              <a:rPr lang="ru-RU" b="1" dirty="0"/>
              <a:t>работы</a:t>
            </a:r>
            <a:r>
              <a:rPr lang="ru-RU" b="1" dirty="0" smtClean="0"/>
              <a:t>: Анализ алгоритмов оптимизации размещения функции для </a:t>
            </a:r>
            <a:r>
              <a:rPr lang="en-US" b="1" dirty="0" smtClean="0"/>
              <a:t>LLVM</a:t>
            </a:r>
            <a:r>
              <a:rPr lang="ru-RU" b="1" dirty="0" smtClean="0"/>
              <a:t>.</a:t>
            </a:r>
            <a:endParaRPr lang="ru-RU" sz="10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ru-RU" b="1" dirty="0" smtClean="0"/>
              <a:t>Задачи работы:</a:t>
            </a:r>
          </a:p>
          <a:p>
            <a:pPr>
              <a:lnSpc>
                <a:spcPct val="100000"/>
              </a:lnSpc>
            </a:pPr>
            <a:r>
              <a:rPr lang="ru-RU" dirty="0" smtClean="0"/>
              <a:t>Анализ существующих алгоритмов оптимизации размещения функций</a:t>
            </a:r>
          </a:p>
          <a:p>
            <a:pPr>
              <a:lnSpc>
                <a:spcPct val="100000"/>
              </a:lnSpc>
            </a:pPr>
            <a:r>
              <a:rPr lang="ru-RU" smtClean="0"/>
              <a:t>Анализ </a:t>
            </a:r>
            <a:r>
              <a:rPr lang="ru-RU" dirty="0" smtClean="0"/>
              <a:t>существующих профилировщиков</a:t>
            </a:r>
          </a:p>
          <a:p>
            <a:pPr>
              <a:lnSpc>
                <a:spcPct val="100000"/>
              </a:lnSpc>
            </a:pPr>
            <a:r>
              <a:rPr lang="ru-RU" dirty="0" smtClean="0"/>
              <a:t>Разработка тестовых программ в </a:t>
            </a:r>
            <a:r>
              <a:rPr lang="en-US" dirty="0" smtClean="0"/>
              <a:t>LINUX</a:t>
            </a:r>
            <a:endParaRPr lang="ru-RU" dirty="0" smtClean="0"/>
          </a:p>
          <a:p>
            <a:pPr>
              <a:lnSpc>
                <a:spcPct val="100000"/>
              </a:lnSpc>
            </a:pPr>
            <a:r>
              <a:rPr lang="ru-RU" dirty="0" smtClean="0"/>
              <a:t>Анализ результатов тестирования программ после оптимизации</a:t>
            </a:r>
          </a:p>
          <a:p>
            <a:pPr marL="0" indent="0">
              <a:lnSpc>
                <a:spcPct val="100000"/>
              </a:lnSpc>
              <a:buNone/>
            </a:pPr>
            <a:endParaRPr lang="ru-RU" b="1" dirty="0" smtClean="0"/>
          </a:p>
          <a:p>
            <a:pPr marL="0" indent="0">
              <a:lnSpc>
                <a:spcPct val="100000"/>
              </a:lnSpc>
              <a:buNone/>
            </a:pPr>
            <a:endParaRPr lang="ru-RU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ru-RU" sz="1000" dirty="0" smtClean="0"/>
              <a:t> </a:t>
            </a:r>
          </a:p>
          <a:p>
            <a:pPr marL="0" indent="0">
              <a:lnSpc>
                <a:spcPct val="100000"/>
              </a:lnSpc>
              <a:buNone/>
            </a:pP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работы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314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Обзор существующих алгоритмов оптимизации размещения функций для </a:t>
            </a:r>
            <a:r>
              <a:rPr lang="en-US" dirty="0" smtClean="0"/>
              <a:t>LLVM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97430" y="1196752"/>
            <a:ext cx="10971178" cy="566124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en-US" sz="2400" dirty="0" smtClean="0"/>
          </a:p>
          <a:p>
            <a:pPr>
              <a:lnSpc>
                <a:spcPct val="100000"/>
              </a:lnSpc>
            </a:pPr>
            <a:r>
              <a:rPr lang="ru-RU" sz="2400" dirty="0"/>
              <a:t>Всего существует несколько основных </a:t>
            </a:r>
            <a:r>
              <a:rPr lang="ru-RU" sz="2400" dirty="0" smtClean="0"/>
              <a:t>алгоритмов </a:t>
            </a:r>
            <a:r>
              <a:rPr lang="ru-RU" sz="2400" dirty="0"/>
              <a:t>для размещения функций</a:t>
            </a:r>
            <a:r>
              <a:rPr lang="ru-RU" sz="2400" dirty="0" smtClean="0"/>
              <a:t>:</a:t>
            </a:r>
          </a:p>
          <a:p>
            <a:pPr>
              <a:lnSpc>
                <a:spcPct val="100000"/>
              </a:lnSpc>
            </a:pPr>
            <a:endParaRPr lang="ru-RU" sz="2400" dirty="0" smtClean="0"/>
          </a:p>
          <a:p>
            <a:pPr>
              <a:lnSpc>
                <a:spcPct val="100000"/>
              </a:lnSpc>
            </a:pPr>
            <a:r>
              <a:rPr lang="ru-RU" sz="2400" dirty="0" smtClean="0"/>
              <a:t>•</a:t>
            </a:r>
            <a:r>
              <a:rPr lang="en-US" sz="2400" dirty="0" smtClean="0"/>
              <a:t> </a:t>
            </a:r>
            <a:r>
              <a:rPr lang="ru-RU" sz="2400" dirty="0" smtClean="0"/>
              <a:t>Базовые блоки</a:t>
            </a:r>
            <a:r>
              <a:rPr lang="en-US" sz="2400" dirty="0" smtClean="0"/>
              <a:t> </a:t>
            </a:r>
            <a:r>
              <a:rPr lang="ru-RU" sz="2400" dirty="0" smtClean="0"/>
              <a:t>(</a:t>
            </a:r>
            <a:r>
              <a:rPr lang="en-US" sz="2400" dirty="0" smtClean="0"/>
              <a:t>Basic blocks)</a:t>
            </a:r>
            <a:r>
              <a:rPr lang="ru-RU" sz="2400" dirty="0" smtClean="0"/>
              <a:t>;</a:t>
            </a:r>
            <a:endParaRPr lang="ru-RU" sz="2400" dirty="0"/>
          </a:p>
          <a:p>
            <a:pPr>
              <a:lnSpc>
                <a:spcPct val="100000"/>
              </a:lnSpc>
            </a:pPr>
            <a:r>
              <a:rPr lang="ru-RU" sz="2400" dirty="0" smtClean="0"/>
              <a:t>•</a:t>
            </a:r>
            <a:r>
              <a:rPr lang="en-US" sz="2400" dirty="0" smtClean="0"/>
              <a:t> </a:t>
            </a:r>
            <a:r>
              <a:rPr lang="ru-RU" sz="2400" dirty="0"/>
              <a:t>Р</a:t>
            </a:r>
            <a:r>
              <a:rPr lang="ru-RU" sz="2400" dirty="0" smtClean="0"/>
              <a:t>азмещение функции</a:t>
            </a:r>
            <a:r>
              <a:rPr lang="en-US" sz="2400" dirty="0" smtClean="0"/>
              <a:t> (Function Layout)</a:t>
            </a:r>
            <a:r>
              <a:rPr lang="ru-RU" sz="2400" dirty="0" smtClean="0"/>
              <a:t>;</a:t>
            </a:r>
            <a:endParaRPr lang="ru-RU" sz="2400" dirty="0"/>
          </a:p>
          <a:p>
            <a:pPr>
              <a:lnSpc>
                <a:spcPct val="100000"/>
              </a:lnSpc>
            </a:pPr>
            <a:r>
              <a:rPr lang="ru-RU" sz="2400" dirty="0" smtClean="0"/>
              <a:t>•</a:t>
            </a:r>
            <a:r>
              <a:rPr lang="en-US" sz="2400" dirty="0" smtClean="0"/>
              <a:t> </a:t>
            </a:r>
            <a:r>
              <a:rPr lang="ru-RU" sz="2400" dirty="0"/>
              <a:t>Р</a:t>
            </a:r>
            <a:r>
              <a:rPr lang="ru-RU" sz="2400" dirty="0" smtClean="0"/>
              <a:t>азделение </a:t>
            </a:r>
            <a:r>
              <a:rPr lang="ru-RU" sz="2400" dirty="0"/>
              <a:t>функций на горячие и </a:t>
            </a:r>
            <a:r>
              <a:rPr lang="ru-RU" sz="2400" dirty="0" smtClean="0"/>
              <a:t>холодные</a:t>
            </a:r>
            <a:r>
              <a:rPr lang="en-US" sz="2400" dirty="0" smtClean="0"/>
              <a:t> (</a:t>
            </a:r>
            <a:r>
              <a:rPr lang="ru-RU" sz="2000" dirty="0" err="1"/>
              <a:t>Hot</a:t>
            </a:r>
            <a:r>
              <a:rPr lang="ru-RU" sz="2000" dirty="0"/>
              <a:t> </a:t>
            </a:r>
            <a:r>
              <a:rPr lang="ru-RU" sz="2000" dirty="0" err="1"/>
              <a:t>and</a:t>
            </a:r>
            <a:r>
              <a:rPr lang="ru-RU" sz="2000" dirty="0"/>
              <a:t> </a:t>
            </a:r>
            <a:r>
              <a:rPr lang="ru-RU" sz="2000" dirty="0" err="1"/>
              <a:t>Cold</a:t>
            </a:r>
            <a:r>
              <a:rPr lang="ru-RU" sz="2000" dirty="0"/>
              <a:t> </a:t>
            </a:r>
            <a:r>
              <a:rPr lang="ru-RU" sz="2000" dirty="0" err="1" smtClean="0"/>
              <a:t>Function</a:t>
            </a:r>
            <a:r>
              <a:rPr lang="en-US" sz="2000" dirty="0"/>
              <a:t> </a:t>
            </a:r>
            <a:r>
              <a:rPr lang="ru-RU" sz="2000" dirty="0" err="1" smtClean="0"/>
              <a:t>Separation</a:t>
            </a:r>
            <a:r>
              <a:rPr lang="en-US" sz="2400" dirty="0" smtClean="0"/>
              <a:t>)</a:t>
            </a:r>
            <a:r>
              <a:rPr lang="ru-RU" sz="2400" dirty="0" smtClean="0"/>
              <a:t>;</a:t>
            </a:r>
            <a:endParaRPr lang="ru-RU" sz="2400" dirty="0"/>
          </a:p>
          <a:p>
            <a:pPr>
              <a:lnSpc>
                <a:spcPct val="100000"/>
              </a:lnSpc>
            </a:pPr>
            <a:r>
              <a:rPr lang="ru-RU" sz="2400" dirty="0" smtClean="0"/>
              <a:t>•</a:t>
            </a:r>
            <a:r>
              <a:rPr lang="en-US" sz="2400" dirty="0" smtClean="0"/>
              <a:t> </a:t>
            </a:r>
            <a:r>
              <a:rPr lang="ru-RU" sz="2400" dirty="0" smtClean="0"/>
              <a:t>Добавление </a:t>
            </a:r>
            <a:r>
              <a:rPr lang="ru-RU" sz="2400" dirty="0"/>
              <a:t>промежутков между </a:t>
            </a:r>
            <a:r>
              <a:rPr lang="ru-RU" sz="2400" dirty="0" smtClean="0"/>
              <a:t>функциями</a:t>
            </a:r>
            <a:r>
              <a:rPr lang="en-US" sz="2400" dirty="0" smtClean="0"/>
              <a:t> (Function Padding)</a:t>
            </a:r>
            <a:r>
              <a:rPr lang="ru-RU" sz="2400" dirty="0"/>
              <a:t>.</a:t>
            </a:r>
          </a:p>
          <a:p>
            <a:pPr>
              <a:lnSpc>
                <a:spcPct val="100000"/>
              </a:lnSpc>
            </a:pPr>
            <a:endParaRPr lang="ru-RU" sz="2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871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6160" y="1844824"/>
            <a:ext cx="3889648" cy="3527054"/>
          </a:xfr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587375" y="476672"/>
            <a:ext cx="8172921" cy="79208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 smtClean="0"/>
              <a:t>Базовые блоки</a:t>
            </a:r>
            <a:endParaRPr lang="ru-RU" b="1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479376" y="1268759"/>
            <a:ext cx="7704856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Базовые блоки </a:t>
            </a:r>
            <a:r>
              <a:rPr lang="ru-RU" dirty="0"/>
              <a:t>– </a:t>
            </a:r>
            <a:r>
              <a:rPr lang="ru-RU" dirty="0" smtClean="0"/>
              <a:t>это процесс </a:t>
            </a:r>
            <a:r>
              <a:rPr lang="ru-RU" dirty="0"/>
              <a:t>анализа и преобразования последовательности инструкций внутри базовых блоков с целью улучшения производительности и эффективности программы</a:t>
            </a:r>
            <a:r>
              <a:rPr lang="ru-RU" dirty="0" smtClean="0"/>
              <a:t>.</a:t>
            </a:r>
          </a:p>
          <a:p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 smtClean="0"/>
              <a:t>Данный алгоритм включает в себя следующие шаги</a:t>
            </a:r>
            <a:r>
              <a:rPr lang="en-US" dirty="0" smtClean="0"/>
              <a:t>:</a:t>
            </a:r>
            <a:endParaRPr lang="ru-RU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Анализ зависимостей </a:t>
            </a:r>
            <a:r>
              <a:rPr lang="ru-RU" dirty="0" smtClean="0"/>
              <a:t>данных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Удаление мертвого </a:t>
            </a:r>
            <a:r>
              <a:rPr lang="ru-RU" dirty="0" smtClean="0"/>
              <a:t>кода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Упрощение </a:t>
            </a:r>
            <a:r>
              <a:rPr lang="ru-RU" dirty="0" smtClean="0"/>
              <a:t>выражений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Встраивание функций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Распределение </a:t>
            </a:r>
            <a:r>
              <a:rPr lang="ru-RU" dirty="0" smtClean="0"/>
              <a:t>регистров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В </a:t>
            </a:r>
            <a:r>
              <a:rPr lang="en-US" dirty="0" smtClean="0"/>
              <a:t>LLVM</a:t>
            </a:r>
            <a:r>
              <a:rPr lang="ru-RU" dirty="0" smtClean="0"/>
              <a:t> – </a:t>
            </a:r>
            <a:r>
              <a:rPr lang="en-US" dirty="0" smtClean="0"/>
              <a:t>bolt </a:t>
            </a:r>
            <a:r>
              <a:rPr lang="ru-RU" dirty="0" smtClean="0"/>
              <a:t>алгоритм реализуется с помощью флага 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командной строки</a:t>
            </a:r>
            <a:r>
              <a:rPr lang="en-US" dirty="0" smtClean="0"/>
              <a:t>: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• -</a:t>
            </a:r>
            <a:r>
              <a:rPr lang="en-US" dirty="0"/>
              <a:t>reorder-blocks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633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587375" y="1142516"/>
            <a:ext cx="7596857" cy="514830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Размещение </a:t>
            </a:r>
            <a:r>
              <a:rPr lang="ru-RU" dirty="0" smtClean="0"/>
              <a:t>функции– </a:t>
            </a:r>
            <a:r>
              <a:rPr lang="ru-RU" dirty="0"/>
              <a:t>это оптимизация размещения функций в LLVM, которая определяет порядок функций в бинарном файле. Она основана на алгоритме  размещения функций, описанном в BOLT</a:t>
            </a:r>
            <a:r>
              <a:rPr lang="ru-RU" dirty="0" smtClean="0"/>
              <a:t>.</a:t>
            </a:r>
          </a:p>
          <a:p>
            <a:pPr marL="0" indent="0">
              <a:buNone/>
            </a:pPr>
            <a:r>
              <a:rPr lang="ru-RU" dirty="0" smtClean="0"/>
              <a:t>Алгоритм включает в себя следующие шаги</a:t>
            </a:r>
            <a:r>
              <a:rPr lang="en-US" dirty="0" smtClean="0"/>
              <a:t>:</a:t>
            </a:r>
            <a:endParaRPr lang="ru-RU" dirty="0" smtClean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587375" y="536574"/>
            <a:ext cx="8023225" cy="732186"/>
          </a:xfrm>
        </p:spPr>
        <p:txBody>
          <a:bodyPr>
            <a:normAutofit/>
          </a:bodyPr>
          <a:lstStyle/>
          <a:p>
            <a:r>
              <a:rPr lang="ru-RU" b="1" dirty="0" smtClean="0"/>
              <a:t>Размещение функций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835" y="1628800"/>
            <a:ext cx="4763165" cy="15718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18987" y="1125615"/>
            <a:ext cx="2450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Оригинальный файл </a:t>
            </a:r>
          </a:p>
          <a:p>
            <a:r>
              <a:rPr lang="ru-RU" dirty="0" smtClean="0"/>
              <a:t>(самое низкое сжатие)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8718987" y="3200644"/>
            <a:ext cx="2768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Оптимизированный файл</a:t>
            </a:r>
          </a:p>
          <a:p>
            <a:r>
              <a:rPr lang="ru-RU" dirty="0" smtClean="0"/>
              <a:t>(максимальное сжатие)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587375" y="3626657"/>
            <a:ext cx="87129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Извлечение графа потока управления из </a:t>
            </a:r>
            <a:r>
              <a:rPr lang="ru-RU" sz="2400" dirty="0" smtClean="0"/>
              <a:t>функции</a:t>
            </a:r>
            <a:r>
              <a:rPr lang="en-US" sz="2400" dirty="0" smtClean="0"/>
              <a:t>;</a:t>
            </a:r>
            <a:endParaRPr lang="ru-R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Вычисление веса каждой </a:t>
            </a:r>
            <a:r>
              <a:rPr lang="ru-RU" sz="2400" dirty="0" smtClean="0"/>
              <a:t>функции</a:t>
            </a:r>
            <a:r>
              <a:rPr lang="en-US" sz="2400" dirty="0" smtClean="0"/>
              <a:t>;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Сортировка функций в порядке убывания </a:t>
            </a:r>
            <a:r>
              <a:rPr lang="ru-RU" sz="2400" dirty="0" smtClean="0"/>
              <a:t>веса</a:t>
            </a:r>
            <a:r>
              <a:rPr lang="en-US" sz="2400" dirty="0"/>
              <a:t>;</a:t>
            </a: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Определение порядка функций, который минимизирует время выполнения </a:t>
            </a:r>
            <a:r>
              <a:rPr lang="ru-RU" sz="2400" dirty="0" smtClean="0"/>
              <a:t>программы</a:t>
            </a:r>
            <a:r>
              <a:rPr lang="en-US" sz="2400" dirty="0" smtClean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/>
              <a:t>Размещение функций в новом </a:t>
            </a:r>
            <a:r>
              <a:rPr lang="ru-RU" sz="2400" dirty="0" smtClean="0"/>
              <a:t>порядке</a:t>
            </a:r>
            <a:r>
              <a:rPr lang="en-US" sz="2400" dirty="0" smtClean="0"/>
              <a:t>.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610600" y="4121847"/>
            <a:ext cx="37137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Алгоритм реализуется с помощью флагов</a:t>
            </a:r>
            <a:r>
              <a:rPr lang="en-US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-</a:t>
            </a:r>
            <a:r>
              <a:rPr lang="ru-RU" dirty="0" err="1" smtClean="0"/>
              <a:t>function-orde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-</a:t>
            </a:r>
            <a:r>
              <a:rPr lang="ru-RU" dirty="0" err="1" smtClean="0"/>
              <a:t>reorder-functions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8170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587375" y="1268760"/>
            <a:ext cx="10549185" cy="4860270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Разделение функций на горячие </a:t>
            </a:r>
            <a:r>
              <a:rPr lang="ru-RU"/>
              <a:t>и </a:t>
            </a:r>
            <a:r>
              <a:rPr lang="ru-RU" smtClean="0"/>
              <a:t>холодные – это </a:t>
            </a:r>
            <a:r>
              <a:rPr lang="ru-RU" dirty="0"/>
              <a:t>оптимизация, которая разделяет функции на две категории: горячие и холодные, и помещает их в разные секции памяти.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Разделение функций на горячие и холодные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image7.jpe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5400" y="2996952"/>
            <a:ext cx="5055904" cy="24682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23992" y="2636912"/>
            <a:ext cx="62646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Разделение функций на горячие и холодные позволяет улучшить локальность выполнения кода и снизить количество промахов кэша. Горячие функции могут быть помещены в быстродействующий кэш, тогда как холодные функции могут быть размещены в более медленной </a:t>
            </a:r>
            <a:r>
              <a:rPr lang="ru-RU" dirty="0" smtClean="0"/>
              <a:t>памяти.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6023992" y="4231099"/>
            <a:ext cx="44252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Алгоритм реализуется с помощью флагов</a:t>
            </a:r>
            <a:r>
              <a:rPr lang="en-US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-</a:t>
            </a:r>
            <a:r>
              <a:rPr lang="ru-RU" dirty="0" err="1" smtClean="0"/>
              <a:t>split-functions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-</a:t>
            </a:r>
            <a:r>
              <a:rPr lang="ru-RU" dirty="0" err="1"/>
              <a:t>split-all-cold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649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Добавление промежутков между функциями 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97430" y="1271286"/>
            <a:ext cx="10971178" cy="496602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2000" dirty="0" smtClean="0"/>
              <a:t>Добавление </a:t>
            </a:r>
            <a:r>
              <a:rPr lang="ru-RU" sz="2000" dirty="0"/>
              <a:t>промежутков между </a:t>
            </a:r>
            <a:r>
              <a:rPr lang="ru-RU" sz="2000" dirty="0" smtClean="0"/>
              <a:t>функциями – </a:t>
            </a:r>
            <a:r>
              <a:rPr lang="ru-RU" sz="2000" dirty="0"/>
              <a:t>это техника оптимизации производительности программного обеспечения, которая заключается в добавлении промежутков между функциями в исполняемом файле. Эти промежутки позволяют улучшить локальность выполнения кода, уменьшить количество промахов кэша и ускорить выполнение программы</a:t>
            </a:r>
            <a:r>
              <a:rPr lang="ru-RU" sz="2000" dirty="0" smtClean="0"/>
              <a:t>.</a:t>
            </a:r>
            <a:endParaRPr lang="ru-RU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343150" y="1143000"/>
            <a:ext cx="38100" cy="208915"/>
          </a:xfrm>
          <a:prstGeom prst="rect">
            <a:avLst/>
          </a:prstGeom>
          <a:solidFill>
            <a:srgbClr val="F7F7F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ru-RU"/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5776682" y="424934"/>
            <a:ext cx="6386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4508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4508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4508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4508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4508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508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508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508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508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449263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0850" algn="l"/>
              </a:tabLst>
            </a:pPr>
            <a:endParaRPr kumimoji="0" lang="ru-RU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393" y="3288824"/>
            <a:ext cx="5596716" cy="13913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4038" y="3156497"/>
            <a:ext cx="643113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Основная </a:t>
            </a:r>
            <a:r>
              <a:rPr lang="ru-RU" dirty="0"/>
              <a:t>идея алгоритма </a:t>
            </a:r>
            <a:r>
              <a:rPr lang="ru-RU" dirty="0" err="1"/>
              <a:t>Function</a:t>
            </a:r>
            <a:r>
              <a:rPr lang="ru-RU" dirty="0"/>
              <a:t> </a:t>
            </a:r>
            <a:r>
              <a:rPr lang="ru-RU" dirty="0" err="1"/>
              <a:t>Padding</a:t>
            </a:r>
            <a:r>
              <a:rPr lang="ru-RU" dirty="0"/>
              <a:t> заключается в добавлении дополнительных инструкций (заполнителей) в конец функций, чтобы выровнять их размер до определенного значения или кратного размеру кэш-линии процессора. </a:t>
            </a:r>
            <a:endParaRPr lang="ru-RU" dirty="0" smtClean="0"/>
          </a:p>
          <a:p>
            <a:r>
              <a:rPr lang="ru-RU" dirty="0" smtClean="0"/>
              <a:t>Заполнители </a:t>
            </a:r>
            <a:r>
              <a:rPr lang="ru-RU" dirty="0"/>
              <a:t>состоят из простых инструкций, которые не выполняют никаких полезных операций, но занимают место в памяти и кэше инструкций.</a:t>
            </a:r>
            <a:endParaRPr lang="ru-RU" b="1" dirty="0"/>
          </a:p>
          <a:p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7123594" y="4818490"/>
            <a:ext cx="4303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Алгоритм реализуется с помощью флага</a:t>
            </a:r>
            <a:r>
              <a:rPr lang="en-US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-</a:t>
            </a:r>
            <a:r>
              <a:rPr lang="ru-RU" dirty="0" err="1"/>
              <a:t>function-sections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603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Обзор существующих профилировщиков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97430" y="1412776"/>
            <a:ext cx="10971178" cy="482453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400" dirty="0"/>
              <a:t>Профилирование – это процесс анализа и сбора информации о выполнении программы с целью выявления узких мест и оптимизации производительности. Он позволяет разработчикам получить представление о том, как программа выполняется в реальном мире.</a:t>
            </a:r>
          </a:p>
          <a:p>
            <a:pPr>
              <a:lnSpc>
                <a:spcPct val="100000"/>
              </a:lnSpc>
            </a:pPr>
            <a:r>
              <a:rPr lang="ru-RU" sz="2400" dirty="0" smtClean="0"/>
              <a:t>В данной работе были рассмотрены</a:t>
            </a:r>
            <a:r>
              <a:rPr lang="en-US" sz="2400" dirty="0" smtClean="0"/>
              <a:t>:</a:t>
            </a:r>
            <a:endParaRPr lang="ru-RU" sz="2400" dirty="0" smtClean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Встроенный профилировщик </a:t>
            </a:r>
            <a:r>
              <a:rPr lang="en-US" sz="2400" dirty="0" smtClean="0"/>
              <a:t>LLVM – bolt</a:t>
            </a:r>
            <a:endParaRPr lang="ru-RU" sz="2400" dirty="0" smtClean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/>
              <a:t>Time</a:t>
            </a:r>
            <a:endParaRPr lang="ru-RU" sz="2400" dirty="0" smtClean="0"/>
          </a:p>
          <a:p>
            <a:pPr>
              <a:lnSpc>
                <a:spcPct val="100000"/>
              </a:lnSpc>
            </a:pPr>
            <a:r>
              <a:rPr lang="en-US" sz="2400" dirty="0" smtClean="0"/>
              <a:t>Time - </a:t>
            </a:r>
            <a:r>
              <a:rPr lang="ru-RU" sz="2400" dirty="0" smtClean="0"/>
              <a:t>это </a:t>
            </a:r>
            <a:r>
              <a:rPr lang="ru-RU" sz="2400" dirty="0"/>
              <a:t>утилита командной строки в </a:t>
            </a:r>
            <a:r>
              <a:rPr lang="ru-RU" sz="2400" dirty="0" smtClean="0"/>
              <a:t>операционной системе </a:t>
            </a:r>
            <a:r>
              <a:rPr lang="ru-RU" sz="2400" dirty="0" err="1" smtClean="0"/>
              <a:t>Linux</a:t>
            </a:r>
            <a:r>
              <a:rPr lang="ru-RU" sz="2400" dirty="0"/>
              <a:t>. Она предоставляет информацию о времени выполнения программы и ее системных ресурсах</a:t>
            </a:r>
            <a:r>
              <a:rPr lang="ru-RU" sz="2400" dirty="0" smtClean="0"/>
              <a:t>. Основным инструментом для применения алгоритмов оптимизации является </a:t>
            </a:r>
            <a:r>
              <a:rPr lang="en-US" sz="2400" dirty="0" smtClean="0"/>
              <a:t>LLVM – bolt</a:t>
            </a:r>
            <a:r>
              <a:rPr lang="ru-RU" sz="2400" dirty="0" smtClean="0"/>
              <a:t>. </a:t>
            </a:r>
            <a:endParaRPr lang="ru-RU" sz="2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6" name="Рисунок 5"/>
          <p:cNvPicPr/>
          <p:nvPr/>
        </p:nvPicPr>
        <p:blipFill rotWithShape="1">
          <a:blip r:embed="rId2"/>
          <a:srcRect l="27842" r="26652" b="56040"/>
          <a:stretch/>
        </p:blipFill>
        <p:spPr bwMode="auto">
          <a:xfrm>
            <a:off x="8073913" y="3717032"/>
            <a:ext cx="2000529" cy="50405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3913" y="2852936"/>
            <a:ext cx="2000529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8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p_theme_large">
  <a:themeElements>
    <a:clrScheme name="corp_colors">
      <a:dk1>
        <a:srgbClr val="05336E"/>
      </a:dk1>
      <a:lt1>
        <a:srgbClr val="FFFFFF"/>
      </a:lt1>
      <a:dk2>
        <a:srgbClr val="05336E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C490AA"/>
      </a:hlink>
      <a:folHlink>
        <a:srgbClr val="954F72"/>
      </a:folHlink>
    </a:clrScheme>
    <a:fontScheme name="Corp_fonts">
      <a:majorFont>
        <a:latin typeface="PT Sans Bold"/>
        <a:ea typeface=""/>
        <a:cs typeface=""/>
      </a:majorFont>
      <a:minorFont>
        <a:latin typeface="PT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template_work v2.2.pptx" id="{1A74FCA1-E04C-49E2-95B4-0443114BC53F}" vid="{9415D9EE-84D5-47FC-809F-EDA2211BF15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Presentation_template_work v2.3 (1)</Template>
  <TotalTime>11437</TotalTime>
  <Words>786</Words>
  <Application>Microsoft Office PowerPoint</Application>
  <PresentationFormat>Широкоэкранный</PresentationFormat>
  <Paragraphs>106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PT Sans</vt:lpstr>
      <vt:lpstr>Arial</vt:lpstr>
      <vt:lpstr>PT Sans Bold</vt:lpstr>
      <vt:lpstr>Calibri</vt:lpstr>
      <vt:lpstr>Corp_theme_large</vt:lpstr>
      <vt:lpstr>Анализ алгоритмов оптимизации размещения функций для LLVM</vt:lpstr>
      <vt:lpstr>Актуальность ТЕМЫ</vt:lpstr>
      <vt:lpstr>Описание работы</vt:lpstr>
      <vt:lpstr>Обзор существующих алгоритмов оптимизации размещения функций для LLVM</vt:lpstr>
      <vt:lpstr>Базовые блоки</vt:lpstr>
      <vt:lpstr>Размещение функций</vt:lpstr>
      <vt:lpstr>Разделение функций на горячие и холодные</vt:lpstr>
      <vt:lpstr>Добавление промежутков между функциями </vt:lpstr>
      <vt:lpstr>Обзор существующих профилировщиков</vt:lpstr>
      <vt:lpstr>разработка тестовых программ</vt:lpstr>
      <vt:lpstr>Демонстрация результатов работы</vt:lpstr>
      <vt:lpstr>Демонстрация результатов работы</vt:lpstr>
      <vt:lpstr>Демонстрация результатов работы</vt:lpstr>
      <vt:lpstr>Демонстрация результатов работы</vt:lpstr>
      <vt:lpstr>заключение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Краткое руководство</dc:title>
  <dc:creator>LanGeorgy</dc:creator>
  <cp:lastModifiedBy>Учетная запись Майкрософт</cp:lastModifiedBy>
  <cp:revision>441</cp:revision>
  <cp:lastPrinted>2018-07-23T12:58:38Z</cp:lastPrinted>
  <dcterms:created xsi:type="dcterms:W3CDTF">2020-03-11T22:11:57Z</dcterms:created>
  <dcterms:modified xsi:type="dcterms:W3CDTF">2023-06-15T05:12:58Z</dcterms:modified>
</cp:coreProperties>
</file>